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Lst>
  <p:notesMasterIdLst>
    <p:notesMasterId r:id="rId33"/>
  </p:notesMasterIdLst>
  <p:handoutMasterIdLst>
    <p:handoutMasterId r:id="rId34"/>
  </p:handoutMasterIdLst>
  <p:sldIdLst>
    <p:sldId id="508" r:id="rId11"/>
    <p:sldId id="557" r:id="rId12"/>
    <p:sldId id="462" r:id="rId13"/>
    <p:sldId id="527" r:id="rId14"/>
    <p:sldId id="532" r:id="rId15"/>
    <p:sldId id="530" r:id="rId16"/>
    <p:sldId id="531" r:id="rId17"/>
    <p:sldId id="540" r:id="rId18"/>
    <p:sldId id="550" r:id="rId19"/>
    <p:sldId id="536" r:id="rId20"/>
    <p:sldId id="538" r:id="rId21"/>
    <p:sldId id="533" r:id="rId22"/>
    <p:sldId id="537" r:id="rId23"/>
    <p:sldId id="535" r:id="rId24"/>
    <p:sldId id="539" r:id="rId25"/>
    <p:sldId id="541" r:id="rId26"/>
    <p:sldId id="545" r:id="rId27"/>
    <p:sldId id="543" r:id="rId28"/>
    <p:sldId id="544" r:id="rId29"/>
    <p:sldId id="555" r:id="rId30"/>
    <p:sldId id="556" r:id="rId31"/>
    <p:sldId id="516" r:id="rId32"/>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27"/>
            <p14:sldId id="532"/>
            <p14:sldId id="530"/>
            <p14:sldId id="531"/>
            <p14:sldId id="540"/>
            <p14:sldId id="550"/>
            <p14:sldId id="536"/>
            <p14:sldId id="538"/>
            <p14:sldId id="533"/>
            <p14:sldId id="537"/>
            <p14:sldId id="535"/>
            <p14:sldId id="539"/>
            <p14:sldId id="541"/>
            <p14:sldId id="545"/>
            <p14:sldId id="543"/>
            <p14:sldId id="544"/>
            <p14:sldId id="555"/>
            <p14:sldId id="556"/>
            <p14:sldId id="5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varScale="1">
        <p:scale>
          <a:sx n="68" d="100"/>
          <a:sy n="68" d="100"/>
        </p:scale>
        <p:origin x="-1459" y="-67"/>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8/27/2012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8/27/2012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is Free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endParaRPr lang="en-US" b="0" baseline="0" dirty="0" smtClean="0"/>
          </a:p>
          <a:p>
            <a:r>
              <a:rPr lang="en-US" b="0" baseline="0" dirty="0" smtClean="0"/>
              <a:t>WA free trial DB expires after 90 days.  Important to note that </a:t>
            </a:r>
            <a:r>
              <a:rPr lang="en-US" b="0" baseline="0" dirty="0" err="1" smtClean="0"/>
              <a:t>BizSpark</a:t>
            </a:r>
            <a:r>
              <a:rPr lang="en-US" b="0" baseline="0" dirty="0" smtClean="0"/>
              <a:t> and MSDN subscriptions provide longer free DB</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solidFill>
                  <a:srgbClr val="FF0000"/>
                </a:solidFill>
              </a:rPr>
              <a:t>Pricing</a:t>
            </a:r>
            <a:r>
              <a:rPr lang="en-US" b="0" baseline="0" dirty="0" smtClean="0">
                <a:solidFill>
                  <a:srgbClr val="FF0000"/>
                </a:solidFill>
              </a:rPr>
              <a:t> for WA Mobile Services is the same as for WA Web Sites.</a:t>
            </a:r>
          </a:p>
          <a:p>
            <a:pPr defTabSz="895801">
              <a:spcAft>
                <a:spcPts val="326"/>
              </a:spcAft>
              <a:defRPr/>
            </a:pPr>
            <a:r>
              <a:rPr lang="en-US" b="0" dirty="0" smtClean="0">
                <a:solidFill>
                  <a:srgbClr val="FF0000"/>
                </a:solidFill>
              </a:rPr>
              <a:t>Definition </a:t>
            </a:r>
            <a:r>
              <a:rPr lang="en-US" b="0" dirty="0">
                <a:solidFill>
                  <a:srgbClr val="FF0000"/>
                </a:solidFill>
              </a:rPr>
              <a:t>of what </a:t>
            </a:r>
            <a:r>
              <a:rPr lang="en-US" b="0" dirty="0" smtClean="0">
                <a:solidFill>
                  <a:srgbClr val="FF0000"/>
                </a:solidFill>
              </a:rPr>
              <a:t>comprises </a:t>
            </a:r>
            <a:r>
              <a:rPr lang="en-US" b="0" dirty="0">
                <a:solidFill>
                  <a:srgbClr val="FF0000"/>
                </a:solidFill>
              </a:rPr>
              <a:t>the 99.9% SLA will be </a:t>
            </a:r>
            <a:r>
              <a:rPr lang="en-US" b="0" dirty="0" smtClean="0">
                <a:solidFill>
                  <a:srgbClr val="FF0000"/>
                </a:solidFill>
              </a:rPr>
              <a:t>completed prior </a:t>
            </a:r>
            <a:r>
              <a:rPr lang="en-US" b="0" dirty="0">
                <a:solidFill>
                  <a:srgbClr val="FF0000"/>
                </a:solidFill>
              </a:rPr>
              <a:t>to GA;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1"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Capture audience Q&amp;A and feature requests here and send to nickha@microsoft.com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97608"/>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807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807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390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0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0.png"/><Relationship Id="rId5" Type="http://schemas.openxmlformats.org/officeDocument/2006/relationships/tags" Target="../tags/tag12.xml"/><Relationship Id="rId10" Type="http://schemas.openxmlformats.org/officeDocument/2006/relationships/image" Target="../media/image29.png"/><Relationship Id="rId4" Type="http://schemas.openxmlformats.org/officeDocument/2006/relationships/tags" Target="../tags/tag11.xml"/><Relationship Id="rId9"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5" y="2234115"/>
            <a:ext cx="11514391" cy="1359196"/>
          </a:xfrm>
        </p:spPr>
        <p:txBody>
          <a:bodyPr/>
          <a:lstStyle/>
          <a:p>
            <a:r>
              <a:rPr lang="en-US" dirty="0" smtClean="0"/>
              <a:t>Building </a:t>
            </a:r>
            <a:r>
              <a:rPr lang="en-US" smtClean="0"/>
              <a:t>Windows </a:t>
            </a:r>
            <a:r>
              <a:rPr lang="en-US" smtClean="0"/>
              <a:t>Store </a:t>
            </a:r>
            <a:r>
              <a:rPr lang="en-US" dirty="0" smtClean="0"/>
              <a:t>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59"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
        <p:nvSpPr>
          <p:cNvPr id="34"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en-US" sz="160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grpSp>
      <p:sp>
        <p:nvSpPr>
          <p:cNvPr id="39" name="Freeform 6"/>
          <p:cNvSpPr>
            <a:spLocks noEditPoints="1"/>
          </p:cNvSpPr>
          <p:nvPr/>
        </p:nvSpPr>
        <p:spPr bwMode="auto">
          <a:xfrm>
            <a:off x="1276317"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3"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a:t>
            </a:r>
            <a:r>
              <a:rPr lang="en-US" spc="-71" dirty="0" smtClean="0">
                <a:gradFill>
                  <a:gsLst>
                    <a:gs pos="2917">
                      <a:schemeClr val="tx1"/>
                    </a:gs>
                    <a:gs pos="30000">
                      <a:schemeClr val="tx1"/>
                    </a:gs>
                  </a:gsLst>
                  <a:lin ang="5400000" scaled="0"/>
                </a:gradFill>
              </a:rPr>
              <a:t>SID</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push.wns.* provides: </a:t>
            </a:r>
          </a:p>
          <a:p>
            <a:r>
              <a:rPr lang="en-US" spc="-71" dirty="0" smtClean="0">
                <a:gradFill>
                  <a:gsLst>
                    <a:gs pos="2917">
                      <a:schemeClr val="tx1"/>
                    </a:gs>
                    <a:gs pos="30000">
                      <a:schemeClr val="tx1"/>
                    </a:gs>
                  </a:gsLst>
                  <a:lin ang="5400000" scaled="0"/>
                </a:gradFill>
              </a:rPr>
              <a:t>	</a:t>
            </a:r>
            <a:r>
              <a:rPr lang="en-US" sz="3600" spc="-71" dirty="0" smtClean="0">
                <a:gradFill>
                  <a:gsLst>
                    <a:gs pos="2917">
                      <a:schemeClr val="tx1"/>
                    </a:gs>
                    <a:gs pos="30000">
                      <a:schemeClr val="tx1"/>
                    </a:gs>
                  </a:gsLst>
                  <a:lin ang="5400000" scaled="0"/>
                </a:gradFill>
              </a:rPr>
              <a:t>clean easy object </a:t>
            </a:r>
            <a:r>
              <a:rPr lang="en-US" sz="3600" spc="-71" dirty="0">
                <a:gradFill>
                  <a:gsLst>
                    <a:gs pos="2917">
                      <a:schemeClr val="tx1"/>
                    </a:gs>
                    <a:gs pos="30000">
                      <a:schemeClr val="tx1"/>
                    </a:gs>
                  </a:gsLst>
                  <a:lin ang="5400000" scaled="0"/>
                </a:gradFill>
              </a:rPr>
              <a:t>model to compose notifications</a:t>
            </a:r>
          </a:p>
          <a:p>
            <a:r>
              <a:rPr lang="en-US" sz="3600" spc="-71" dirty="0" smtClean="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r>
              <a:rPr lang="en-US" sz="6700" dirty="0"/>
              <a:t>Push </a:t>
            </a:r>
            <a:r>
              <a:rPr lang="en-US" sz="6700" dirty="0" smtClean="0"/>
              <a:t>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19113" y="1447800"/>
            <a:ext cx="11149013" cy="4796698"/>
          </a:xfrm>
        </p:spPr>
        <p:txBody>
          <a:bodyPr/>
          <a:lstStyle/>
          <a:p>
            <a:r>
              <a:rPr lang="en-US" spc="-71" dirty="0">
                <a:gradFill>
                  <a:gsLst>
                    <a:gs pos="2917">
                      <a:schemeClr val="tx1"/>
                    </a:gs>
                    <a:gs pos="30000">
                      <a:schemeClr val="tx1"/>
                    </a:gs>
                  </a:gsLst>
                  <a:lin ang="5400000" scaled="0"/>
                </a:gradFill>
              </a:rPr>
              <a:t>Authenticate against Windows Live</a:t>
            </a:r>
          </a:p>
          <a:p>
            <a:r>
              <a:rPr lang="en-US" spc="-71" dirty="0" smtClean="0">
                <a:gradFill>
                  <a:gsLst>
                    <a:gs pos="2917">
                      <a:schemeClr val="tx1"/>
                    </a:gs>
                    <a:gs pos="30000">
                      <a:schemeClr val="tx1"/>
                    </a:gs>
                  </a:gsLst>
                  <a:lin ang="5400000" scaled="0"/>
                </a:gradFill>
              </a:rPr>
              <a:t>Table level permissions for each CRUD operation</a:t>
            </a:r>
            <a:endParaRPr lang="en-US"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Everyone</a:t>
            </a:r>
            <a:endParaRPr lang="en-US" sz="3200"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Anyone </a:t>
            </a:r>
            <a:r>
              <a:rPr lang="en-US" sz="3200" spc="-71" dirty="0">
                <a:gradFill>
                  <a:gsLst>
                    <a:gs pos="2917">
                      <a:schemeClr val="tx1"/>
                    </a:gs>
                    <a:gs pos="30000">
                      <a:schemeClr val="tx1"/>
                    </a:gs>
                  </a:gsLst>
                  <a:lin ang="5400000" scaled="0"/>
                </a:gradFill>
              </a:rPr>
              <a:t>with the Application Key</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Authenticated Users</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Scripts and Admins</a:t>
            </a:r>
          </a:p>
          <a:p>
            <a:r>
              <a:rPr lang="en-US" spc="-71" dirty="0">
                <a:gradFill>
                  <a:gsLst>
                    <a:gs pos="2917">
                      <a:schemeClr val="tx1"/>
                    </a:gs>
                    <a:gs pos="30000">
                      <a:schemeClr val="tx1"/>
                    </a:gs>
                  </a:gsLst>
                  <a:lin ang="5400000" scaled="0"/>
                </a:gradFill>
              </a:rPr>
              <a:t>More granular control with server side scripts</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Adding Authentication</a:t>
            </a:r>
            <a:r>
              <a:rPr lang="en-US" sz="6700" dirty="0"/>
              <a:t/>
            </a:r>
            <a:br>
              <a:rPr lang="en-US" sz="6700" dirty="0"/>
            </a:br>
            <a:r>
              <a:rPr lang="en-US" sz="6700" dirty="0"/>
              <a:t>	</a:t>
            </a:r>
            <a:r>
              <a:rPr lang="en-US" sz="4000" dirty="0" smtClean="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0"/>
            <a:ext cx="5670866" cy="5272213"/>
          </a:xfrm>
        </p:spPr>
        <p:txBody>
          <a:bodyPr/>
          <a:lstStyle/>
          <a:p>
            <a:r>
              <a:rPr lang="en-US" sz="5400" dirty="0" smtClean="0">
                <a:solidFill>
                  <a:schemeClr val="accent2"/>
                </a:solidFill>
              </a:rPr>
              <a:t>Diagnostics</a:t>
            </a:r>
          </a:p>
          <a:p>
            <a:pPr lvl="1"/>
            <a:r>
              <a:rPr lang="en-US" sz="3200" dirty="0" smtClean="0"/>
              <a:t>API calls</a:t>
            </a:r>
          </a:p>
          <a:p>
            <a:pPr lvl="1"/>
            <a:r>
              <a:rPr lang="en-US" sz="3200" dirty="0" smtClean="0"/>
              <a:t>CPU Time</a:t>
            </a:r>
          </a:p>
          <a:p>
            <a:pPr lvl="1"/>
            <a:r>
              <a:rPr lang="en-US" sz="3200" dirty="0" smtClean="0"/>
              <a:t>Data Out</a:t>
            </a:r>
          </a:p>
          <a:p>
            <a:pPr lvl="1"/>
            <a:endParaRPr lang="en-US" sz="3200" dirty="0" smtClean="0"/>
          </a:p>
          <a:p>
            <a:r>
              <a:rPr lang="en-US" sz="5400" dirty="0" smtClean="0">
                <a:solidFill>
                  <a:schemeClr val="accent2"/>
                </a:solidFill>
              </a:rPr>
              <a:t>Logging</a:t>
            </a:r>
          </a:p>
          <a:p>
            <a:pPr lvl="1"/>
            <a:r>
              <a:rPr lang="en-US" sz="3200" dirty="0" err="1" smtClean="0"/>
              <a:t>console.error</a:t>
            </a:r>
            <a:r>
              <a:rPr lang="en-US" sz="3200" dirty="0" smtClean="0"/>
              <a:t>(…)</a:t>
            </a:r>
          </a:p>
          <a:p>
            <a:pPr lvl="1"/>
            <a:r>
              <a:rPr lang="en-US" sz="3200" dirty="0" smtClean="0"/>
              <a:t>console.log(…)</a:t>
            </a:r>
          </a:p>
          <a:p>
            <a:pPr lvl="1"/>
            <a:endParaRPr lang="en-US" sz="3200" dirty="0"/>
          </a:p>
          <a:p>
            <a:pPr lvl="1"/>
            <a:endParaRPr lang="en-US" sz="3200" dirty="0"/>
          </a:p>
        </p:txBody>
      </p:sp>
      <p:sp>
        <p:nvSpPr>
          <p:cNvPr id="4" name="Text Placeholder 2"/>
          <p:cNvSpPr txBox="1">
            <a:spLocks/>
          </p:cNvSpPr>
          <p:nvPr/>
        </p:nvSpPr>
        <p:spPr>
          <a:xfrm>
            <a:off x="6189979" y="1447799"/>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smtClean="0">
                <a:solidFill>
                  <a:schemeClr val="accent2"/>
                </a:solidFill>
              </a:rPr>
              <a:t>Scale - Compute</a:t>
            </a:r>
          </a:p>
          <a:p>
            <a:pPr lvl="1"/>
            <a:r>
              <a:rPr lang="en-US" sz="3200" dirty="0" smtClean="0"/>
              <a:t>Scale out instance count</a:t>
            </a:r>
          </a:p>
          <a:p>
            <a:pPr lvl="1"/>
            <a:r>
              <a:rPr lang="en-US" sz="3200" dirty="0" smtClean="0"/>
              <a:t>Scale up VM size</a:t>
            </a:r>
          </a:p>
          <a:p>
            <a:pPr lvl="1"/>
            <a:endParaRPr lang="en-US" sz="3200" dirty="0" smtClean="0"/>
          </a:p>
          <a:p>
            <a:r>
              <a:rPr lang="en-US" sz="5400" dirty="0" smtClean="0">
                <a:solidFill>
                  <a:schemeClr val="accent2"/>
                </a:solidFill>
              </a:rPr>
              <a:t>Scale - Storage</a:t>
            </a:r>
          </a:p>
          <a:p>
            <a:pPr lvl="1"/>
            <a:r>
              <a:rPr lang="en-US" sz="3200" dirty="0" smtClean="0"/>
              <a:t>Scale out mobile service tenant to dedicated SQL DB</a:t>
            </a:r>
          </a:p>
          <a:p>
            <a:pPr lvl="1"/>
            <a:r>
              <a:rPr lang="en-US" sz="3200" dirty="0" smtClean="0"/>
              <a:t>Scale up SQL DB</a:t>
            </a:r>
          </a:p>
          <a:p>
            <a:pPr lvl="1"/>
            <a:endParaRPr lang="en-US" sz="3200" dirty="0" smtClean="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Diagnostics, Logging, Scale</a:t>
            </a:r>
            <a:r>
              <a:rPr lang="en-US" sz="6700" dirty="0"/>
              <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0070C0"/>
              </a:solidFill>
            </a:endParaRPr>
          </a:p>
        </p:txBody>
      </p:sp>
      <p:sp>
        <p:nvSpPr>
          <p:cNvPr id="2" name="Title 1"/>
          <p:cNvSpPr>
            <a:spLocks noGrp="1"/>
          </p:cNvSpPr>
          <p:nvPr>
            <p:ph type="title"/>
          </p:nvPr>
        </p:nvSpPr>
        <p:spPr/>
        <p:txBody>
          <a:bodyPr/>
          <a:lstStyle/>
          <a:p>
            <a:r>
              <a:rPr lang="en-US" dirty="0" smtClean="0"/>
              <a:t>Free Offer at Launch</a:t>
            </a:r>
            <a:endParaRPr lang="en-US" dirty="0"/>
          </a:p>
        </p:txBody>
      </p:sp>
      <p:sp>
        <p:nvSpPr>
          <p:cNvPr id="24" name="TextBox 23"/>
          <p:cNvSpPr txBox="1"/>
          <p:nvPr/>
        </p:nvSpPr>
        <p:spPr>
          <a:xfrm>
            <a:off x="1344892" y="5070350"/>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Running on shared instances</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1092673" y="1610446"/>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10 Mobile </a:t>
            </a:r>
          </a:p>
          <a:p>
            <a:pPr algn="ctr">
              <a:lnSpc>
                <a:spcPct val="90000"/>
              </a:lnSpc>
              <a:spcBef>
                <a:spcPct val="20000"/>
              </a:spcBef>
              <a:buSzPct val="80000"/>
            </a:pPr>
            <a:r>
              <a:rPr lang="en-US" sz="2400" dirty="0" smtClean="0">
                <a:solidFill>
                  <a:srgbClr val="0070C0"/>
                </a:solidFill>
              </a:rPr>
              <a:t>Services</a:t>
            </a:r>
            <a:endParaRPr lang="en-US" sz="2400" dirty="0">
              <a:solidFill>
                <a:srgbClr val="0070C0"/>
              </a:solidFill>
            </a:endParaRPr>
          </a:p>
        </p:txBody>
      </p:sp>
      <p:sp>
        <p:nvSpPr>
          <p:cNvPr id="25" name="TextBox 24"/>
          <p:cNvSpPr txBox="1"/>
          <p:nvPr/>
        </p:nvSpPr>
        <p:spPr>
          <a:xfrm>
            <a:off x="6672693" y="2133168"/>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1GB SQL</a:t>
            </a:r>
          </a:p>
          <a:p>
            <a:pPr algn="ctr">
              <a:lnSpc>
                <a:spcPct val="90000"/>
              </a:lnSpc>
              <a:spcBef>
                <a:spcPct val="20000"/>
              </a:spcBef>
              <a:buSzPct val="80000"/>
            </a:pPr>
            <a:r>
              <a:rPr lang="en-US" sz="2400" dirty="0">
                <a:solidFill>
                  <a:srgbClr val="0070C0"/>
                </a:solidFill>
              </a:rPr>
              <a:t>D</a:t>
            </a:r>
            <a:r>
              <a:rPr lang="en-US" sz="2400" dirty="0" smtClean="0">
                <a:solidFill>
                  <a:srgbClr val="0070C0"/>
                </a:solidFill>
              </a:rPr>
              <a:t>atabase</a:t>
            </a:r>
            <a:endParaRPr lang="en-US" sz="2400" dirty="0">
              <a:solidFill>
                <a:srgbClr val="0070C0"/>
              </a:solidFill>
            </a:endParaRPr>
          </a:p>
        </p:txBody>
      </p:sp>
      <p:sp>
        <p:nvSpPr>
          <p:cNvPr id="27" name="TextBox 26"/>
          <p:cNvSpPr txBox="1"/>
          <p:nvPr/>
        </p:nvSpPr>
        <p:spPr>
          <a:xfrm>
            <a:off x="7022434" y="5109945"/>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Must be deployed to US-East DC</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29" name="TextBox 28"/>
          <p:cNvSpPr txBox="1"/>
          <p:nvPr/>
        </p:nvSpPr>
        <p:spPr>
          <a:xfrm>
            <a:off x="4554108" y="5075979"/>
            <a:ext cx="1923444"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Data transfer is per subscription, not per mobile service</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30" name="TextBox 29"/>
          <p:cNvSpPr txBox="1"/>
          <p:nvPr/>
        </p:nvSpPr>
        <p:spPr>
          <a:xfrm>
            <a:off x="3203312" y="6343537"/>
            <a:ext cx="8788084" cy="443198"/>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tx2"/>
                </a:solidFill>
              </a:rPr>
              <a:t>No SLA during Preview. Only small instances available.  Can upgrade to a reserved instance at 33% discount from normal Pay-As-You-Go rates during Preview.</a:t>
            </a:r>
            <a:endParaRPr lang="en-US" sz="1600" dirty="0">
              <a:solidFill>
                <a:schemeClr val="tx2"/>
              </a:solidFill>
            </a:endParaRPr>
          </a:p>
        </p:txBody>
      </p:sp>
      <p:sp>
        <p:nvSpPr>
          <p:cNvPr id="6" name="TextBox 5"/>
          <p:cNvSpPr txBox="1"/>
          <p:nvPr/>
        </p:nvSpPr>
        <p:spPr>
          <a:xfrm rot="5400000">
            <a:off x="6644583" y="3705870"/>
            <a:ext cx="4832136" cy="443198"/>
          </a:xfrm>
          <a:prstGeom prst="rect">
            <a:avLst/>
          </a:prstGeom>
          <a:noFill/>
        </p:spPr>
        <p:txBody>
          <a:bodyPr wrap="square" lIns="0" tIns="0" rIns="0" bIns="0" rtlCol="0">
            <a:spAutoFit/>
          </a:bodyPr>
          <a:lstStyle/>
          <a:p>
            <a:pPr algn="ctr">
              <a:lnSpc>
                <a:spcPct val="90000"/>
              </a:lnSpc>
              <a:spcBef>
                <a:spcPct val="20000"/>
              </a:spcBef>
              <a:buSzPct val="80000"/>
            </a:pPr>
            <a:r>
              <a:rPr lang="en-US" sz="3200" dirty="0" smtClean="0">
                <a:solidFill>
                  <a:srgbClr val="0070C0"/>
                </a:solidFill>
              </a:rPr>
              <a:t>From WA Free Trial</a:t>
            </a:r>
            <a:endParaRPr lang="en-US" sz="3200" dirty="0">
              <a:solidFill>
                <a:srgbClr val="0070C0"/>
              </a:solidFill>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Unlimited ingress</a:t>
            </a: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165MB daily egress</a:t>
            </a:r>
          </a:p>
        </p:txBody>
      </p:sp>
    </p:spTree>
    <p:extLst>
      <p:ext uri="{BB962C8B-B14F-4D97-AF65-F5344CB8AC3E}">
        <p14:creationId xmlns:p14="http://schemas.microsoft.com/office/powerpoint/2010/main" val="297907237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r>
              <a:rPr lang="en-US" sz="2900" kern="0" dirty="0" smtClean="0">
                <a:gradFill>
                  <a:gsLst>
                    <a:gs pos="85000">
                      <a:srgbClr val="FFFFFF"/>
                    </a:gs>
                    <a:gs pos="0">
                      <a:srgbClr val="FFFFFF"/>
                    </a:gs>
                  </a:gsLst>
                  <a:lin ang="5400000" scaled="0"/>
                </a:gradFill>
                <a:latin typeface="Segoe UI Light" pitchFamily="34" charset="0"/>
              </a:rPr>
              <a:t/>
            </a:r>
            <a:br>
              <a:rPr lang="en-US" sz="2900" kern="0" dirty="0" smtClean="0">
                <a:gradFill>
                  <a:gsLst>
                    <a:gs pos="85000">
                      <a:srgbClr val="FFFFFF"/>
                    </a:gs>
                    <a:gs pos="0">
                      <a:srgbClr val="FFFFFF"/>
                    </a:gs>
                  </a:gsLst>
                  <a:lin ang="5400000" scaled="0"/>
                </a:gradFill>
                <a:latin typeface="Segoe UI Light" pitchFamily="34" charset="0"/>
              </a:rPr>
            </a:br>
            <a:r>
              <a:rPr lang="en-US" sz="2900" kern="0" dirty="0" smtClean="0">
                <a:gradFill>
                  <a:gsLst>
                    <a:gs pos="85000">
                      <a:srgbClr val="FFFFFF"/>
                    </a:gs>
                    <a:gs pos="0">
                      <a:srgbClr val="FFFFFF"/>
                    </a:gs>
                  </a:gsLst>
                  <a:lin ang="5400000" scaled="0"/>
                </a:gradFill>
                <a:latin typeface="Segoe UI Light" pitchFamily="34" charset="0"/>
              </a:rPr>
              <a:t>licensing</a:t>
            </a:r>
            <a:endParaRPr lang="en-US" sz="2900" kern="0" dirty="0">
              <a:gradFill>
                <a:gsLst>
                  <a:gs pos="85000">
                    <a:srgbClr val="FFFFFF"/>
                  </a:gs>
                  <a:gs pos="0">
                    <a:srgbClr val="FFFFFF"/>
                  </a:gs>
                </a:gsLst>
                <a:lin ang="5400000" scaled="0"/>
              </a:gradFill>
              <a:latin typeface="Segoe UI Light" pitchFamily="34" charset="0"/>
            </a:endParaRP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a:lnSpc>
                <a:spcPct val="90000"/>
              </a:lnSpc>
              <a:spcBef>
                <a:spcPct val="20000"/>
              </a:spcBef>
              <a:buSzPct val="80000"/>
            </a:pPr>
            <a:r>
              <a:rPr lang="en-US" sz="5400" dirty="0" smtClean="0">
                <a:solidFill>
                  <a:schemeClr val="bg1">
                    <a:alpha val="99000"/>
                  </a:schemeClr>
                </a:solidFill>
                <a:latin typeface="Segoe UI Semibold" pitchFamily="34" charset="0"/>
              </a:rPr>
              <a:t>$</a:t>
            </a:r>
            <a:endParaRPr lang="en-US" sz="5400" dirty="0">
              <a:solidFill>
                <a:schemeClr val="bg1">
                  <a:alpha val="99000"/>
                </a:schemeClr>
              </a:solidFill>
              <a:latin typeface="Segoe UI Semibold" pitchFamily="34" charset="0"/>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21" name="Content Placeholder 4"/>
          <p:cNvSpPr txBox="1">
            <a:spLocks/>
          </p:cNvSpPr>
          <p:nvPr/>
        </p:nvSpPr>
        <p:spPr>
          <a:xfrm>
            <a:off x="8058172" y="2394792"/>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Preview</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gradFill>
                  <a:gsLst>
                    <a:gs pos="0">
                      <a:srgbClr val="292929">
                        <a:lumMod val="90000"/>
                        <a:lumOff val="10000"/>
                      </a:srgbClr>
                    </a:gs>
                    <a:gs pos="86000">
                      <a:srgbClr val="292929">
                        <a:lumMod val="90000"/>
                        <a:lumOff val="10000"/>
                      </a:srgbClr>
                    </a:gs>
                  </a:gsLst>
                  <a:lin ang="5400000" scaled="0"/>
                </a:gradFill>
              </a:rPr>
              <a:t>No availability SLA</a:t>
            </a:r>
            <a:endParaRPr lang="en-US" sz="1800" dirty="0">
              <a:gradFill>
                <a:gsLst>
                  <a:gs pos="0">
                    <a:srgbClr val="292929">
                      <a:lumMod val="90000"/>
                      <a:lumOff val="10000"/>
                    </a:srgbClr>
                  </a:gs>
                  <a:gs pos="86000">
                    <a:srgbClr val="292929">
                      <a:lumMod val="90000"/>
                      <a:lumOff val="10000"/>
                    </a:srgbClr>
                  </a:gs>
                </a:gsLst>
                <a:lin ang="5400000" scaled="0"/>
              </a:gradFill>
            </a:endParaRP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mn-lt"/>
              </a:rPr>
              <a:t>General </a:t>
            </a:r>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Availability</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solidFill>
                  <a:schemeClr val="tx2"/>
                </a:solidFill>
              </a:rPr>
              <a:t>99.9%</a:t>
            </a:r>
            <a:endParaRPr lang="en-US" sz="1800" dirty="0"/>
          </a:p>
        </p:txBody>
      </p:sp>
      <p:sp>
        <p:nvSpPr>
          <p:cNvPr id="22" name="Content Placeholder 4"/>
          <p:cNvSpPr txBox="1">
            <a:spLocks/>
          </p:cNvSpPr>
          <p:nvPr/>
        </p:nvSpPr>
        <p:spPr>
          <a:xfrm>
            <a:off x="519109" y="2394792"/>
            <a:ext cx="2870477" cy="2566857"/>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Shared Instance     (multitenant environment)</a:t>
            </a:r>
          </a:p>
          <a:p>
            <a:r>
              <a:rPr lang="en-US" sz="1800" dirty="0" smtClean="0"/>
              <a:t>Small instance is the only size available; multiple may be purchased </a:t>
            </a:r>
          </a:p>
          <a:p>
            <a:r>
              <a:rPr lang="en-US" sz="1800" dirty="0" smtClean="0"/>
              <a:t>Free at public preview launch</a:t>
            </a:r>
            <a:endParaRPr lang="en-US" sz="1800" dirty="0"/>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
        <p:nvSpPr>
          <p:cNvPr id="26" name="Content Placeholder 4"/>
          <p:cNvSpPr txBox="1">
            <a:spLocks/>
          </p:cNvSpPr>
          <p:nvPr/>
        </p:nvSpPr>
        <p:spPr>
          <a:xfrm>
            <a:off x="4029563"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Reserved Instance        (private VM)</a:t>
            </a:r>
          </a:p>
          <a:p>
            <a:r>
              <a:rPr lang="en-US" sz="1800" dirty="0" smtClean="0"/>
              <a:t>Small instance is the only size available; multiple may be purchased</a:t>
            </a:r>
          </a:p>
          <a:p>
            <a:r>
              <a:rPr lang="en-US" sz="1800" dirty="0" smtClean="0"/>
              <a:t>Charge </a:t>
            </a:r>
            <a:r>
              <a:rPr lang="en-US" sz="1800" dirty="0"/>
              <a:t>for Preview will be </a:t>
            </a:r>
            <a:r>
              <a:rPr lang="en-US" sz="1800" dirty="0" smtClean="0"/>
              <a:t>at the same reduced rate as Web Sites</a:t>
            </a: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Tree>
    <p:extLst>
      <p:ext uri="{BB962C8B-B14F-4D97-AF65-F5344CB8AC3E}">
        <p14:creationId xmlns:p14="http://schemas.microsoft.com/office/powerpoint/2010/main" val="26749056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3" y="1447799"/>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smtClean="0"/>
              <a:t>Summary</a:t>
            </a:r>
            <a:endParaRPr lang="en-US" sz="5300" dirty="0"/>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3" y="1447800"/>
            <a:ext cx="11149013" cy="2562240"/>
          </a:xfrm>
        </p:spPr>
        <p:txBody>
          <a:bodyPr/>
          <a:lstStyle/>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Diagnostics &amp; Scale</a:t>
            </a:r>
            <a:endParaRPr lang="en-US" sz="4000" dirty="0"/>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87799"/>
          </a:xfrm>
          <a:prstGeom prst="rect">
            <a:avLst/>
          </a:prstGeom>
          <a:noFill/>
        </p:spPr>
        <p:txBody>
          <a:bodyPr wrap="square" lIns="0" tIns="0" rIns="0" bIns="0" rtlCol="0">
            <a:spAutoFit/>
          </a:bodyPr>
          <a:lstStyle/>
          <a:p>
            <a:pPr defTabSz="91432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7"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221">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8" name="Rounded Rectangle 47"/>
          <p:cNvSpPr/>
          <p:nvPr/>
        </p:nvSpPr>
        <p:spPr bwMode="auto">
          <a:xfrm>
            <a:off x="505327"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3175" defTabSz="914325">
              <a:spcAft>
                <a:spcPts val="900"/>
              </a:spcAft>
              <a:buSzPct val="80000"/>
            </a:pPr>
            <a:r>
              <a:rPr lang="en-US" sz="3600" spc="-83" dirty="0">
                <a:solidFill>
                  <a:srgbClr val="FFFFFF">
                    <a:alpha val="99000"/>
                  </a:srgbClr>
                </a:solidFill>
                <a:latin typeface="Segoe UI Light" pitchFamily="34" charset="0"/>
              </a:rPr>
              <a:t>Rapid Development</a:t>
            </a:r>
          </a:p>
          <a:p>
            <a:pPr marL="3175" defTabSz="914221">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
        <p:nvSpPr>
          <p:cNvPr id="49" name="Rounded Rectangle 48"/>
          <p:cNvSpPr/>
          <p:nvPr/>
        </p:nvSpPr>
        <p:spPr bwMode="auto">
          <a:xfrm>
            <a:off x="505327"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Apps requiring structured data </a:t>
            </a:r>
          </a:p>
          <a:p>
            <a:pPr marL="3175" defTabSz="914221">
              <a:lnSpc>
                <a:spcPct val="90000"/>
              </a:lnSpc>
              <a:spcAft>
                <a:spcPts val="900"/>
              </a:spcAft>
              <a:buSzPct val="80000"/>
            </a:pPr>
            <a:r>
              <a:rPr lang="en-US" sz="2000" spc="-43" dirty="0">
                <a:solidFill>
                  <a:srgbClr val="FFFFFF">
                    <a:alpha val="99000"/>
                  </a:srgbClr>
                </a:solidFill>
              </a:rPr>
              <a:t>Seamlessly connect to a Windows Azure SQL database for simple data management and dynamically created tables. Easy to set and manage permissions.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smtClean="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AppX.</a:t>
            </a:r>
            <a:r>
              <a:rPr lang="en-US" sz="2800" spc="-71" dirty="0" err="1" smtClean="0">
                <a:gradFill>
                  <a:gsLst>
                    <a:gs pos="2917">
                      <a:schemeClr val="tx1"/>
                    </a:gs>
                    <a:gs pos="30000">
                      <a:schemeClr val="tx1"/>
                    </a:gs>
                  </a:gsLst>
                  <a:lin ang="5400000" scaled="0"/>
                </a:gradFill>
              </a:rPr>
              <a:t>Todoitem</a:t>
            </a:r>
            <a:endParaRPr lang="en-US" sz="2800" spc="-71" dirty="0" smtClean="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AppY.</a:t>
            </a:r>
            <a:r>
              <a:rPr lang="en-US" sz="2800" spc="-71" dirty="0" err="1" smtClean="0">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smtClean="0">
                <a:gradFill>
                  <a:gsLst>
                    <a:gs pos="2917">
                      <a:schemeClr val="tx1"/>
                    </a:gs>
                    <a:gs pos="30000">
                      <a:schemeClr val="tx1"/>
                    </a:gs>
                  </a:gsLst>
                  <a:lin ang="5400000" scaled="0"/>
                </a:gradFill>
              </a:rPr>
              <a:t>Manage data in</a:t>
            </a:r>
          </a:p>
          <a:p>
            <a:r>
              <a:rPr lang="en-US" sz="2800" spc="-71" dirty="0" smtClean="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a:t>
            </a:r>
            <a:r>
              <a:rPr lang="en-US" sz="2800" spc="-71" dirty="0">
                <a:gradFill>
                  <a:gsLst>
                    <a:gs pos="2917">
                      <a:schemeClr val="tx1"/>
                    </a:gs>
                    <a:gs pos="30000">
                      <a:schemeClr val="tx1"/>
                    </a:gs>
                  </a:gsLst>
                  <a:lin ang="5400000" scaled="0"/>
                </a:gradFill>
              </a:rPr>
              <a:t>Management </a:t>
            </a:r>
            <a:r>
              <a:rPr lang="en-US" sz="2800" spc="-71" dirty="0" smtClean="0">
                <a:gradFill>
                  <a:gsLst>
                    <a:gs pos="2917">
                      <a:schemeClr val="tx1"/>
                    </a:gs>
                    <a:gs pos="30000">
                      <a:schemeClr val="tx1"/>
                    </a:gs>
                  </a:gsLst>
                  <a:lin ang="5400000" scaled="0"/>
                </a:gradFill>
              </a:rPr>
              <a:t>Studio</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smtClean="0">
                <a:gradFill>
                  <a:gsLst>
                    <a:gs pos="2917">
                      <a:schemeClr val="tx1"/>
                    </a:gs>
                    <a:gs pos="30000">
                      <a:schemeClr val="tx1"/>
                    </a:gs>
                  </a:gsLst>
                  <a:lin ang="5400000" scaled="0"/>
                </a:gradFill>
              </a:rPr>
              <a:t>Automatic </a:t>
            </a:r>
            <a:r>
              <a:rPr lang="en-US" spc="-71" dirty="0">
                <a:gradFill>
                  <a:gsLst>
                    <a:gs pos="2917">
                      <a:schemeClr val="tx1"/>
                    </a:gs>
                    <a:gs pos="30000">
                      <a:schemeClr val="tx1"/>
                    </a:gs>
                  </a:gsLst>
                  <a:lin ang="5400000" scaled="0"/>
                </a:gradFill>
              </a:rPr>
              <a:t>service </a:t>
            </a:r>
            <a:r>
              <a:rPr lang="en-US" spc="-71" dirty="0" smtClean="0">
                <a:gradFill>
                  <a:gsLst>
                    <a:gs pos="2917">
                      <a:schemeClr val="tx1"/>
                    </a:gs>
                    <a:gs pos="30000">
                      <a:schemeClr val="tx1"/>
                    </a:gs>
                  </a:gsLst>
                  <a:lin ang="5400000" scaled="0"/>
                </a:gradFill>
              </a:rPr>
              <a:t>REST API </a:t>
            </a:r>
            <a:r>
              <a:rPr lang="en-US" spc="-71" dirty="0">
                <a:gradFill>
                  <a:gsLst>
                    <a:gs pos="2917">
                      <a:schemeClr val="tx1"/>
                    </a:gs>
                    <a:gs pos="30000">
                      <a:schemeClr val="tx1"/>
                    </a:gs>
                  </a:gsLst>
                  <a:lin ang="5400000" scaled="0"/>
                </a:gradFill>
              </a:rPr>
              <a:t>generated for </a:t>
            </a:r>
            <a:r>
              <a:rPr lang="en-US" spc="-71" dirty="0" smtClean="0">
                <a:gradFill>
                  <a:gsLst>
                    <a:gs pos="2917">
                      <a:schemeClr val="tx1"/>
                    </a:gs>
                    <a:gs pos="30000">
                      <a:schemeClr val="tx1"/>
                    </a:gs>
                  </a:gsLst>
                  <a:lin ang="5400000" scaled="0"/>
                </a:gradFill>
              </a:rPr>
              <a:t>storage</a:t>
            </a:r>
          </a:p>
          <a:p>
            <a:r>
              <a:rPr lang="en-US" spc="-71" dirty="0">
                <a:gradFill>
                  <a:gsLst>
                    <a:gs pos="2917">
                      <a:schemeClr val="tx1"/>
                    </a:gs>
                    <a:gs pos="30000">
                      <a:schemeClr val="tx1"/>
                    </a:gs>
                  </a:gsLst>
                  <a:lin ang="5400000" scaled="0"/>
                </a:gradFill>
              </a:rPr>
              <a:t>Dynamic Schema </a:t>
            </a:r>
            <a:r>
              <a:rPr lang="en-US" spc="-71" dirty="0" smtClean="0">
                <a:gradFill>
                  <a:gsLst>
                    <a:gs pos="2917">
                      <a:schemeClr val="tx1"/>
                    </a:gs>
                    <a:gs pos="30000">
                      <a:schemeClr val="tx1"/>
                    </a:gs>
                  </a:gsLst>
                  <a:lin ang="5400000" scaled="0"/>
                </a:gradFill>
              </a:rPr>
              <a:t>on/off</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Ability to author server logic that intercepts CRUD operation </a:t>
            </a:r>
            <a:r>
              <a:rPr lang="en-US" spc="-71" dirty="0" smtClean="0">
                <a:gradFill>
                  <a:gsLst>
                    <a:gs pos="2917">
                      <a:schemeClr val="tx1"/>
                    </a:gs>
                    <a:gs pos="30000">
                      <a:schemeClr val="tx1"/>
                    </a:gs>
                  </a:gsLst>
                  <a:lin ang="5400000" scaled="0"/>
                </a:gradFill>
              </a:rPr>
              <a:t>pipeline</a:t>
            </a:r>
          </a:p>
          <a:p>
            <a:r>
              <a:rPr lang="en-US" spc="-71" dirty="0" smtClean="0">
                <a:gradFill>
                  <a:gsLst>
                    <a:gs pos="2917">
                      <a:schemeClr val="tx1"/>
                    </a:gs>
                    <a:gs pos="30000">
                      <a:schemeClr val="tx1"/>
                    </a:gs>
                  </a:gsLst>
                  <a:lin ang="5400000" scaled="0"/>
                </a:gradFill>
              </a:rPr>
              <a:t>Rich </a:t>
            </a:r>
            <a:r>
              <a:rPr lang="en-US" spc="-71" dirty="0">
                <a:gradFill>
                  <a:gsLst>
                    <a:gs pos="2917">
                      <a:schemeClr val="tx1"/>
                    </a:gs>
                    <a:gs pos="30000">
                      <a:schemeClr val="tx1"/>
                    </a:gs>
                  </a:gsLst>
                  <a:lin ang="5400000" scaled="0"/>
                </a:gradFill>
              </a:rPr>
              <a:t>querying </a:t>
            </a:r>
            <a:r>
              <a:rPr lang="en-US" spc="-71" dirty="0" smtClean="0">
                <a:gradFill>
                  <a:gsLst>
                    <a:gs pos="2917">
                      <a:schemeClr val="tx1"/>
                    </a:gs>
                    <a:gs pos="30000">
                      <a:schemeClr val="tx1"/>
                    </a:gs>
                  </a:gsLst>
                  <a:lin ang="5400000" scaled="0"/>
                </a:gradFill>
              </a:rPr>
              <a:t>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09259779"/>
              </p:ext>
            </p:extLst>
          </p:nvPr>
        </p:nvGraphicFramePr>
        <p:xfrm>
          <a:off x="960120"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465330">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smtClean="0">
                          <a:effectLst/>
                        </a:rPr>
                        <a:t>Float(53)</a:t>
                      </a:r>
                      <a:endParaRPr lang="en-US" sz="2800">
                        <a:solidFill>
                          <a:srgbClr val="FF0000"/>
                        </a:solidFill>
                        <a:effectLst/>
                        <a:latin typeface="Calibri"/>
                        <a:ea typeface="Calibri"/>
                        <a:cs typeface="Times New Roman"/>
                      </a:endParaRPr>
                    </a:p>
                  </a:txBody>
                  <a:tcPr marL="50800" marR="50800" marT="50800" marB="50800"/>
                </a:tc>
              </a:tr>
              <a:tr h="388110">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472440">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1167</Words>
  <Application>Microsoft Office PowerPoint</Application>
  <PresentationFormat>Custom</PresentationFormat>
  <Paragraphs>244</Paragraphs>
  <Slides>22</Slides>
  <Notes>20</Notes>
  <HiddenSlides>1</HiddenSlides>
  <MMClips>0</MMClips>
  <ScaleCrop>false</ScaleCrop>
  <HeadingPairs>
    <vt:vector size="4" baseType="variant">
      <vt:variant>
        <vt:lpstr>Theme</vt:lpstr>
      </vt:variant>
      <vt:variant>
        <vt:i4>10</vt:i4>
      </vt:variant>
      <vt:variant>
        <vt:lpstr>Slide Titles</vt:lpstr>
      </vt:variant>
      <vt:variant>
        <vt:i4>22</vt:i4>
      </vt:variant>
    </vt:vector>
  </HeadingPairs>
  <TitlesOfParts>
    <vt:vector size="32"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Free Offer at Launch</vt:lpstr>
      <vt:lpstr>Pricing</vt:lpstr>
      <vt:lpstr>Summary</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2012-08-27T22:13:28Z</dcterms:modified>
</cp:coreProperties>
</file>